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311" r:id="rId3"/>
    <p:sldId id="259" r:id="rId4"/>
    <p:sldId id="257" r:id="rId5"/>
    <p:sldId id="303" r:id="rId6"/>
    <p:sldId id="308" r:id="rId7"/>
    <p:sldId id="309" r:id="rId8"/>
    <p:sldId id="310" r:id="rId9"/>
    <p:sldId id="312" r:id="rId10"/>
    <p:sldId id="318" r:id="rId11"/>
    <p:sldId id="314" r:id="rId12"/>
    <p:sldId id="313" r:id="rId13"/>
    <p:sldId id="315" r:id="rId14"/>
    <p:sldId id="317" r:id="rId15"/>
    <p:sldId id="319" r:id="rId16"/>
    <p:sldId id="316" r:id="rId17"/>
    <p:sldId id="320" r:id="rId18"/>
    <p:sldId id="321" r:id="rId19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78582" autoAdjust="0"/>
  </p:normalViewPr>
  <p:slideViewPr>
    <p:cSldViewPr>
      <p:cViewPr varScale="1">
        <p:scale>
          <a:sx n="69" d="100"/>
          <a:sy n="69" d="100"/>
        </p:scale>
        <p:origin x="930" y="4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D7B31-CC89-4D5A-9B96-F31264BCB937}" type="datetimeFigureOut">
              <a:rPr lang="ru-RU" smtClean="0"/>
              <a:t>14.02.2026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326608-BBC3-4E1E-BD8D-6B5147598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3377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A5CD9-118B-A336-0E0C-85DF5EEEB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AECDA41B-94A2-BB14-2CBF-6AD3580DF1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6D5FB9E0-C12E-A65D-0167-7F48D542E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4ED1044-A2C2-7B98-65FF-2573C7FB26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595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560F1-1BE3-C8F1-4DB5-04F39BC4C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00F0A47F-2715-CC70-DA8E-6D8226ED07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9ADD395-A423-8005-D789-39B973DF70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ru-RU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Cgroups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(Control </a:t>
            </a:r>
            <a:r>
              <a:rPr lang="ru-RU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Groups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— «лимиты ресурсов»</a:t>
            </a:r>
          </a:p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 делает: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Ограничивает и измеряет 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потребление ресурсов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группой процессов (контейнером).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# Создать группу для контейнера: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mkdir</a:t>
            </a:r>
            <a:r>
              <a:rPr lang="en-US" dirty="0"/>
              <a:t> /sys/fs/</a:t>
            </a:r>
            <a:r>
              <a:rPr lang="en-US" dirty="0" err="1"/>
              <a:t>cgroup</a:t>
            </a:r>
            <a:r>
              <a:rPr lang="en-US" dirty="0"/>
              <a:t>/memory/my-container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echo 536870912 &gt; /sys/fs/</a:t>
            </a:r>
            <a:r>
              <a:rPr lang="en-US" dirty="0" err="1"/>
              <a:t>cgroup</a:t>
            </a:r>
            <a:r>
              <a:rPr lang="en-US" dirty="0"/>
              <a:t>/memory/my-container/</a:t>
            </a:r>
            <a:r>
              <a:rPr lang="en-US" dirty="0" err="1"/>
              <a:t>memory.limit_in_bytes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# </a:t>
            </a:r>
            <a:r>
              <a:rPr lang="ru-RU" dirty="0"/>
              <a:t>Добавить процесс в группу: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echo 12345 &gt; /sys/fs/</a:t>
            </a:r>
            <a:r>
              <a:rPr lang="en-US" dirty="0" err="1"/>
              <a:t>cgroup</a:t>
            </a:r>
            <a:r>
              <a:rPr lang="en-US" dirty="0"/>
              <a:t>/memory/my-container/</a:t>
            </a:r>
            <a:r>
              <a:rPr lang="en-US" dirty="0" err="1"/>
              <a:t>cgroup.procs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# → </a:t>
            </a:r>
            <a:r>
              <a:rPr lang="ru-RU" dirty="0"/>
              <a:t>процесс 12345 теперь ограничен 512 МБ памяти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 Engine /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containerd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Высокоуровневый менеджер: скачивает образы, управляет сетью,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оркестрацией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containerd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Средний уровень: управляет жизненным циклом контейнеров</a:t>
            </a:r>
          </a:p>
          <a:p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RunC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Низкий уровень: 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создаёт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namespaces, 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применяет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cgroups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монтирует ФС, запускает процесс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70A456-E56A-CECA-80B4-258817B022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725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A842B-3E38-4D0E-C434-C575312BFB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728B0175-C4B7-5FAC-22E4-1E5A545C26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BA09C36-DFCA-C3D2-E026-4252D35071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74376E9-75CA-A608-6E7E-C3F18A4A37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26311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872BE-6618-8C6E-B4B9-BE5C23043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BEC69FC5-7827-8B9E-ED4C-55792D66B8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AEEB04EE-005E-1C21-40EF-CD8A99069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5BBBA3A-E083-7EB1-56E1-83AEF293E1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6106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CD692-1A1D-1B30-1AAD-583B4FAAA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2CC36941-F3E2-1B70-E330-60B2E6D144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DD0F19B-7E1F-CF5A-1DB0-16E0BDA29D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E248E0-792A-2387-33BB-6484C337D8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4372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EB20E-4DD2-7D96-8E4D-266F9B0CC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E03EDE66-6B71-5372-EBD1-D8823C5ECF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E104CC0-6AEC-8BF4-8FA6-4AAE8B7960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1CCD75-164F-22BC-77DA-009F73A833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4164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30ED9-4458-7C49-BA95-46FC92A1A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9D9DCF42-E8AA-4B9B-729B-0F7BE153F3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B7291B28-C2AF-FA03-7309-436C64E58D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AF2AEF6-6973-464D-FDD8-E027319012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711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E7595-1DEF-571A-9B9C-1A90DC849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AE5BD185-EB87-19FC-25A4-B60F4EAA97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4217DC33-80BF-0B93-9C33-F17F701F20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DC28B85-0496-AA08-CEEA-56274F88C7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6735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B05F7-0659-69FA-BFA6-E28F69BBA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19FD81A-3C6E-02F3-ECFA-EC5B440BA9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C4251AE0-7FD2-DEAB-5962-BC94364AAA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7A52B74-9D5D-B0A0-CA07-DFA225D6EA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7344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FEAB84-3B66-CCD0-BF44-B7EE7EA76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B38C394-8AA2-C80B-6992-5E0513047F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D35EBB5F-DB57-B25A-FDBC-BD9CC7C715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BC10F02-25CB-130E-82CB-20B10958FC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491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41DBE-409E-A67A-5DFD-AC0D41417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90B693EB-5E7E-2311-B704-2DDEA24FB9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A9FE399C-2FCC-C52D-F34D-5374E2C0F3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5C95EA-375B-1766-AC9D-91E355FCCC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5297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BC124-0116-480A-3814-46437B158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D9066B9-4878-280E-488E-797BAEA321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01249323-C095-DE28-E0A7-C2FFF4779E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3F72F8C-2227-2E95-50C3-A5EF1E70A4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579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DA99B1-B2C3-382B-9468-03DF2C65C1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B222C159-E422-4C77-ED8F-9D6D7F62C1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ED495CE5-951A-6E3A-B2D1-D776AD2709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192A96B-6195-308D-1F55-45838575CC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560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88623-07A4-B5F6-DB81-67C559398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D9BF2DF1-A4C8-467F-EBBF-A9374DC39D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C5FA96F-A947-CE5E-4209-457FA3AC3A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ru-RU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Namespaces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— «разные миры» для процессов</a:t>
            </a:r>
          </a:p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 делает: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Изолирует 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видимость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ресурсов. Процесс в одном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namespace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видит процессы/сеть/ФС другого.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37E9592-653D-23B2-4D5A-3DC4EDB8B1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3420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42375" y="62"/>
            <a:ext cx="3349625" cy="685793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525000" y="0"/>
            <a:ext cx="2667000" cy="153466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6555" y="248869"/>
            <a:ext cx="5469890" cy="4551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570344" y="2064207"/>
            <a:ext cx="5099684" cy="1397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2/14/2026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94211" y="6464985"/>
            <a:ext cx="219075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8281" y="3008756"/>
            <a:ext cx="7499984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189355">
              <a:lnSpc>
                <a:spcPct val="100000"/>
              </a:lnSpc>
              <a:spcBef>
                <a:spcPts val="95"/>
              </a:spcBef>
            </a:pPr>
            <a:r>
              <a:rPr lang="ru-RU" sz="2800" b="1" spc="-30" dirty="0">
                <a:solidFill>
                  <a:srgbClr val="1F4E79"/>
                </a:solidFill>
                <a:latin typeface="Times New Roman"/>
                <a:cs typeface="Times New Roman"/>
              </a:rPr>
              <a:t>Виртуализация и контейнеризация</a:t>
            </a:r>
            <a:endParaRPr sz="2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01E92-0D10-6A7C-BA4E-FC0E41275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DC9A8BE0-1E7C-5D6C-E7CC-2B612EC8F4A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EFA920-C311-3894-5385-3044738523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924"/>
          <a:stretch>
            <a:fillRect/>
          </a:stretch>
        </p:blipFill>
        <p:spPr>
          <a:xfrm>
            <a:off x="453660" y="1295400"/>
            <a:ext cx="10859626" cy="505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286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C7B96CD-561D-64D5-B7EE-6452A667A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7F7F8375-CE4B-71FB-9692-9AB488C7ECB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42375" y="62"/>
            <a:ext cx="3349625" cy="6857937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617B1C0C-2027-0FF6-01CF-BD6AF826E7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8281" y="3008756"/>
            <a:ext cx="61836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ru-RU" b="1" dirty="0">
                <a:solidFill>
                  <a:srgbClr val="1F4E79"/>
                </a:solidFill>
                <a:latin typeface="Times New Roman"/>
                <a:cs typeface="Times New Roman"/>
              </a:rPr>
              <a:t>Контейнеризация</a:t>
            </a:r>
            <a:endParaRPr b="1" spc="-10" dirty="0">
              <a:solidFill>
                <a:srgbClr val="1F4E79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13760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1B93C6-70CE-3069-89B3-5EBB570E0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43170389-2752-5E34-A465-5E381BD6D08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  <p:pic>
        <p:nvPicPr>
          <p:cNvPr id="4" name="Рисунок 3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502497D-D387-66B4-8922-89CED6E79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286000"/>
            <a:ext cx="9693177" cy="34906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8A41E9-B72C-41DE-D0EE-3ED4C2A1B29B}"/>
              </a:ext>
            </a:extLst>
          </p:cNvPr>
          <p:cNvSpPr txBox="1"/>
          <p:nvPr/>
        </p:nvSpPr>
        <p:spPr>
          <a:xfrm>
            <a:off x="304800" y="304800"/>
            <a:ext cx="9296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Linux-контейнер – это набор процессов, изолированный от остальной операционной системы и запускаемый с отдельного образа, который содержит все файлы, необходимые для их работы. Экземпляр приложения запускается в изолированной среде, не влияющей на основную операционную систему.</a:t>
            </a:r>
          </a:p>
        </p:txBody>
      </p:sp>
    </p:spTree>
    <p:extLst>
      <p:ext uri="{BB962C8B-B14F-4D97-AF65-F5344CB8AC3E}">
        <p14:creationId xmlns:p14="http://schemas.microsoft.com/office/powerpoint/2010/main" val="2521619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719F0A-C821-A0A1-AA84-683229F33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1585BF80-A02D-4956-56CF-A150FD86A11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  <p:pic>
        <p:nvPicPr>
          <p:cNvPr id="3" name="Рисунок 2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9E41677-E4FC-3D2A-16CD-624D90F80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447800"/>
            <a:ext cx="9323623" cy="484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111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7F6EB7-78A2-9AF9-5994-559CBD8D9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BB2C9612-B990-18C8-8D50-BE26A3D94EA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  <p:pic>
        <p:nvPicPr>
          <p:cNvPr id="4" name="Рисунок 3" descr="Изображение выглядит как текст, снимок экрана, диаграмм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A654EFEF-7CAD-2455-98E5-5882B66E7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149" y="1112690"/>
            <a:ext cx="10817702" cy="535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120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E19918-1B92-6D2B-F3C5-61EFCB825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BA3B4D3A-0BED-C57B-8435-D81E624779A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0E22457-A1E4-678A-02BE-9FE461CDB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488290"/>
            <a:ext cx="8076678" cy="588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751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55027-2334-C97A-52E3-F8BAD6260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D5941693-95BA-BE42-C38E-B9DCD8555D6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  <p:pic>
        <p:nvPicPr>
          <p:cNvPr id="4" name="Рисунок 3" descr="Изображение выглядит как текст, снимок экрана, диаграмм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D24F326-3F20-1BEA-EAB4-886B9D2F2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966" y="1905000"/>
            <a:ext cx="10728068" cy="352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429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47960-B2E2-1D0D-99A7-5C42BD9E5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57D218FF-D418-8A5B-F38C-4D2A47AE3B5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17</a:t>
            </a:fld>
            <a:endParaRPr spc="-25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A6686F-41C9-FC57-CA61-63D560E22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723900"/>
            <a:ext cx="6624371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57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2E919-5AC8-4913-3469-FCD776AB0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7601587E-3F51-FC27-16C4-F1C500AF6BBF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18</a:t>
            </a:fld>
            <a:endParaRPr spc="-25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4FF748-AB27-E7BF-01B0-EDF6946EF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876300"/>
            <a:ext cx="8394994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68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E967B-4095-F07E-BFC8-3716B4342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4A15B094-E35E-3537-A37E-19D1E63D5FB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B23A66-6527-C170-7084-67E8E68BD263}"/>
              </a:ext>
            </a:extLst>
          </p:cNvPr>
          <p:cNvSpPr txBox="1"/>
          <p:nvPr/>
        </p:nvSpPr>
        <p:spPr>
          <a:xfrm>
            <a:off x="381000" y="381000"/>
            <a:ext cx="85344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800" b="1" i="0" dirty="0">
                <a:solidFill>
                  <a:schemeClr val="tx1"/>
                </a:solidFill>
                <a:effectLst/>
                <a:latin typeface="system-ui"/>
              </a:rPr>
              <a:t>Виртуализация зародилась в 60-х–70-х годах</a:t>
            </a:r>
            <a:br>
              <a:rPr lang="ru-RU" sz="2800" b="0" i="0" dirty="0">
                <a:solidFill>
                  <a:schemeClr val="tx1"/>
                </a:solidFill>
                <a:effectLst/>
                <a:latin typeface="system-ui"/>
              </a:rPr>
            </a:br>
            <a:r>
              <a:rPr lang="ru-RU" sz="2800" b="0" i="0" dirty="0">
                <a:solidFill>
                  <a:schemeClr val="tx1"/>
                </a:solidFill>
                <a:effectLst/>
                <a:latin typeface="system-ui"/>
              </a:rPr>
              <a:t>Первые системы виртуализации появились на мейнфреймах IBM System/360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13FB3FBA-C44A-B224-6BAB-CE3428E8A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2362200"/>
            <a:ext cx="5334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4803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  <p:pic>
        <p:nvPicPr>
          <p:cNvPr id="11" name="Рисунок 10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FE0D480-F76A-1934-D857-58B0A327D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95400"/>
            <a:ext cx="5523683" cy="4572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219A1E1-A77E-5801-335E-B095741AE052}"/>
              </a:ext>
            </a:extLst>
          </p:cNvPr>
          <p:cNvSpPr txBox="1"/>
          <p:nvPr/>
        </p:nvSpPr>
        <p:spPr>
          <a:xfrm>
            <a:off x="228600" y="1295400"/>
            <a:ext cx="6096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Основные термины:</a:t>
            </a:r>
          </a:p>
          <a:p>
            <a:endParaRPr lang="ru-RU" dirty="0"/>
          </a:p>
          <a:p>
            <a:r>
              <a:rPr lang="ru-RU" dirty="0"/>
              <a:t>Хост (хост-машина) — физический сервер, предоставляющий ресурсы для запуска нескольких изолированных виртуальных сред.  </a:t>
            </a:r>
          </a:p>
          <a:p>
            <a:endParaRPr lang="ru-RU" dirty="0"/>
          </a:p>
          <a:p>
            <a:r>
              <a:rPr lang="ru-RU" dirty="0"/>
              <a:t>Гипервизор — программа, позволяющая одновременно запускать несколько операционных систем на одном хосте.  </a:t>
            </a:r>
          </a:p>
          <a:p>
            <a:endParaRPr lang="ru-RU" dirty="0"/>
          </a:p>
          <a:p>
            <a:r>
              <a:rPr lang="ru-RU" dirty="0"/>
              <a:t>Виртуальная машина (гостевая система) — изолированная среда, эмулирующая аппаратное обеспечение и работающая на ресурсах хоста под управлением гипервизора.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42375" y="62"/>
            <a:ext cx="3349625" cy="685793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8281" y="3008756"/>
            <a:ext cx="618363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ru-RU" b="1" dirty="0">
                <a:solidFill>
                  <a:srgbClr val="1F4E79"/>
                </a:solidFill>
                <a:latin typeface="Times New Roman"/>
                <a:cs typeface="Times New Roman"/>
              </a:rPr>
              <a:t>Типы гипервизоров</a:t>
            </a:r>
            <a:endParaRPr b="1" spc="-10" dirty="0">
              <a:solidFill>
                <a:srgbClr val="1F4E79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645E7-1A2C-98B9-541E-94FD626DD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0555EBD7-0660-1C87-FD81-8489569E57B4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pic>
        <p:nvPicPr>
          <p:cNvPr id="6" name="Рисунок 5" descr="Изображение выглядит как текст, снимок экран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AF77E36-281C-2277-CA87-724BC0FD3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6" y="1143000"/>
            <a:ext cx="11701488" cy="493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55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E8059-3AAB-DC10-49FA-3DB68052C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40EFEAE-8762-4462-6AF4-9CFBD04FFE1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4960"/>
          <a:stretch>
            <a:fillRect/>
          </a:stretch>
        </p:blipFill>
        <p:spPr>
          <a:xfrm>
            <a:off x="762000" y="1524000"/>
            <a:ext cx="8991599" cy="3063643"/>
          </a:xfrm>
          <a:prstGeom prst="rect">
            <a:avLst/>
          </a:prstGeom>
        </p:spPr>
      </p:pic>
      <p:sp>
        <p:nvSpPr>
          <p:cNvPr id="16" name="object 16">
            <a:extLst>
              <a:ext uri="{FF2B5EF4-FFF2-40B4-BE49-F238E27FC236}">
                <a16:creationId xmlns:a16="http://schemas.microsoft.com/office/drawing/2014/main" id="{163DEC87-162C-7215-278C-F53BBE6D441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65006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67F06F-AFA2-1E75-BB50-6ED51A27C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0B11EC15-C163-CB3E-33D3-A71757B0944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  <p:pic>
        <p:nvPicPr>
          <p:cNvPr id="6" name="Рисунок 5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5FE0342-F5FC-4ED8-7A41-E1B61FB0C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143000"/>
            <a:ext cx="10763584" cy="492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27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46A9D-B67D-BA38-7B9E-624BBCC6C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931405DA-743E-1A60-5830-8A434568373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pic>
        <p:nvPicPr>
          <p:cNvPr id="3" name="Рисунок 2" descr="Изображение выглядит как текст, снимок экран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14086BF-C73E-85BF-6134-F87400A66A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6998"/>
          <a:stretch>
            <a:fillRect/>
          </a:stretch>
        </p:blipFill>
        <p:spPr>
          <a:xfrm>
            <a:off x="685800" y="1828800"/>
            <a:ext cx="9551389" cy="282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09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41D3D-92F5-591F-B62C-3D4FC4504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ECEC9EE2-5EAB-2E4B-936C-2BB715EA614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E06601-C0A9-8537-7CEA-2A4BF78A35B1}"/>
              </a:ext>
            </a:extLst>
          </p:cNvPr>
          <p:cNvSpPr txBox="1"/>
          <p:nvPr/>
        </p:nvSpPr>
        <p:spPr>
          <a:xfrm>
            <a:off x="762000" y="152400"/>
            <a:ext cx="93726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Ключевые задачи гипервизора  </a:t>
            </a:r>
          </a:p>
          <a:p>
            <a:r>
              <a:rPr lang="ru-RU" dirty="0"/>
              <a:t>1. Эмуляция аппаратных ресурсов  </a:t>
            </a:r>
          </a:p>
          <a:p>
            <a:r>
              <a:rPr lang="ru-RU" dirty="0"/>
              <a:t>2. Изоляция среды  </a:t>
            </a:r>
          </a:p>
          <a:p>
            <a:r>
              <a:rPr lang="ru-RU" dirty="0"/>
              <a:t>3. Распределение ресурсов  </a:t>
            </a:r>
          </a:p>
          <a:p>
            <a:endParaRPr lang="ru-RU" dirty="0"/>
          </a:p>
          <a:p>
            <a:r>
              <a:rPr lang="ru-RU" dirty="0"/>
              <a:t>Ключевые достоинства аппаратной виртуализации  </a:t>
            </a:r>
          </a:p>
          <a:p>
            <a:r>
              <a:rPr lang="ru-RU" dirty="0"/>
              <a:t>1. Оптимальное использование вычислительных ресурсов;  </a:t>
            </a:r>
          </a:p>
          <a:p>
            <a:r>
              <a:rPr lang="ru-RU" dirty="0"/>
              <a:t>2. Экономическая выгода;  </a:t>
            </a:r>
          </a:p>
          <a:p>
            <a:r>
              <a:rPr lang="ru-RU" dirty="0"/>
              <a:t>3. Скорость внедрения новых приложений;  </a:t>
            </a:r>
          </a:p>
          <a:p>
            <a:r>
              <a:rPr lang="ru-RU" dirty="0"/>
              <a:t>4. Проще администрирование.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EAFD314-2E3F-08FF-134B-0780FF1E6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315250"/>
            <a:ext cx="9011908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07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3367</TotalTime>
  <Words>356</Words>
  <Application>Microsoft Office PowerPoint</Application>
  <PresentationFormat>Широкоэкранный</PresentationFormat>
  <Paragraphs>71</Paragraphs>
  <Slides>18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Calibri</vt:lpstr>
      <vt:lpstr>system-ui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Типы гипервизоров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Контейнеризация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Денис Шарапов</cp:lastModifiedBy>
  <cp:revision>22</cp:revision>
  <dcterms:created xsi:type="dcterms:W3CDTF">2026-02-02T16:06:32Z</dcterms:created>
  <dcterms:modified xsi:type="dcterms:W3CDTF">2026-02-14T08:42:48Z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2024-08-02T00:00:00Z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2026-02-02T00:00:00Z</vt:filetime>
  </property>
  <property fmtid="{D5CDD505-2E9C-101B-9397-08002B2CF9AE}" pid="5" name="Producer">
    <vt:lpwstr>Microsoft® PowerPoint® 2016</vt:lpwstr>
  </property>
</Properties>
</file>